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2" r:id="rId5"/>
    <p:sldId id="273" r:id="rId6"/>
    <p:sldId id="266" r:id="rId7"/>
    <p:sldId id="267" r:id="rId8"/>
    <p:sldId id="268" r:id="rId9"/>
    <p:sldId id="270" r:id="rId10"/>
    <p:sldId id="271" r:id="rId11"/>
    <p:sldId id="269" r:id="rId12"/>
    <p:sldId id="264" r:id="rId13"/>
    <p:sldId id="265" r:id="rId14"/>
    <p:sldId id="263" r:id="rId15"/>
    <p:sldId id="259" r:id="rId16"/>
    <p:sldId id="260" r:id="rId17"/>
    <p:sldId id="261" r:id="rId18"/>
    <p:sldId id="262" r:id="rId19"/>
    <p:sldId id="257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26D5B-FE9C-47CC-B017-633ADF563410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F801D3-472B-44BC-BE73-DC523D8FC250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Rich in Vitamins and Minerals: Vitamin C, vitamin A, potassium, and manganese. </a:t>
          </a:r>
        </a:p>
      </dgm:t>
    </dgm:pt>
    <dgm:pt modelId="{4AE8FA2B-5441-4929-8357-231C1E1DAC41}" type="parTrans" cxnId="{6F939F31-4408-42A6-B4FC-8FCC676D473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53817DF5-4BF3-4669-9026-E2CEDAE4B6CA}" type="sibTrans" cxnId="{6F939F31-4408-42A6-B4FC-8FCC676D473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D90C633-FBEE-4317-A306-32DA433F13A0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Digestive Aid: Bromelain pineapple may aid in digestion and help prevent bloating and indigestion</a:t>
          </a:r>
        </a:p>
      </dgm:t>
    </dgm:pt>
    <dgm:pt modelId="{BEC2F6F1-B0D6-4A57-8233-B4F9CD821057}" type="parTrans" cxnId="{42B67ECB-4AD7-42B9-BC00-EBE9C4110123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83BA1594-16E8-4CA2-836B-E9BA99B17DAE}" type="sibTrans" cxnId="{42B67ECB-4AD7-42B9-BC00-EBE9C4110123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7D5DE35-E3DB-4AF8-A6D4-4FABF482F137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Anti-Inflammatory Properties: Bromelain in pineapple has anti-inflammatory effects.</a:t>
          </a:r>
        </a:p>
      </dgm:t>
    </dgm:pt>
    <dgm:pt modelId="{21780E2C-BD72-412B-9B1A-7BF9E10620DE}" type="parTrans" cxnId="{74E0628A-2E6A-4B68-A888-69208CAAF29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86E2CC0B-F92A-4C3A-8FCA-6B8330955110}" type="sibTrans" cxnId="{74E0628A-2E6A-4B68-A888-69208CAAF29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39394E14-7091-45BF-B3E4-CC3FD03ECF9A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Immune System Support: The high vitamin C content in pineapple contributes to a healthy immune system. </a:t>
          </a:r>
        </a:p>
      </dgm:t>
    </dgm:pt>
    <dgm:pt modelId="{9B049D1C-3AEE-4604-9460-CE2A95D2A621}" type="parTrans" cxnId="{11CA6464-57F7-4C5B-ACDD-2AF16B7DDF98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F6F27424-CD90-4AA6-9B54-6CDD0CD07CF1}" type="sibTrans" cxnId="{11CA6464-57F7-4C5B-ACDD-2AF16B7DDF98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0077E6AE-7FA8-4FAB-91E9-57D612299103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Promotes Healthy Skin: Vitamin C is important for collagen synthesis. </a:t>
          </a:r>
        </a:p>
      </dgm:t>
    </dgm:pt>
    <dgm:pt modelId="{EC77BEEA-9C53-4494-86F2-DB28BBD77991}" type="parTrans" cxnId="{92E48A74-B0F7-4281-BB3F-BCAEB8467C93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E8A1F731-BADC-42B4-801F-B59D1572CCEC}" type="sibTrans" cxnId="{92E48A74-B0F7-4281-BB3F-BCAEB8467C93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5430EA1-348E-400B-99B3-FB1396FA2E43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Aids in Weight Management: Pineapple is low in calories and high in fiber, making it a satisfying and healthy snack. </a:t>
          </a:r>
        </a:p>
      </dgm:t>
    </dgm:pt>
    <dgm:pt modelId="{2C00D2FE-FE43-4DA8-9E17-5364622DB032}" type="parTrans" cxnId="{381DF9F3-C8CA-4410-8E8F-85713B734D15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4A21FE08-5A66-412B-B441-134FF7C94749}" type="sibTrans" cxnId="{381DF9F3-C8CA-4410-8E8F-85713B734D15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47ADA08-BB75-4F93-ACA6-99B25BB57188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Eye Health: Pineapple contains beta-carotene, a precursor to vitamin A, which is essential for eye health. </a:t>
          </a:r>
        </a:p>
      </dgm:t>
    </dgm:pt>
    <dgm:pt modelId="{2F067A66-74E7-402B-B946-E54FE46E8B67}" type="parTrans" cxnId="{CFFEE65B-10A2-4C61-BA59-9A9140F17B9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BBC7D884-2C70-4530-8189-CCCA8EDCA249}" type="sibTrans" cxnId="{CFFEE65B-10A2-4C61-BA59-9A9140F17B9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B13EAAFF-7D3D-4295-914A-4E2375AF669E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Heart Health: The potassium content in pineapple may help regulate blood pressure.</a:t>
          </a:r>
        </a:p>
      </dgm:t>
    </dgm:pt>
    <dgm:pt modelId="{D7B7CBE0-F856-4599-B27A-A16409E0F179}" type="parTrans" cxnId="{3B74107A-6D93-4655-A72F-D1930EB27E6F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9C2758C-272F-4AF4-8B7C-E434178A0C00}" type="sibTrans" cxnId="{3B74107A-6D93-4655-A72F-D1930EB27E6F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30C67670-114D-4C7A-ADFA-1C0F91DEDB69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Hydration: Pineapple contains more water content, which contributes to hydration. </a:t>
          </a:r>
        </a:p>
      </dgm:t>
    </dgm:pt>
    <dgm:pt modelId="{61D9D171-38B3-49BF-9EC6-EE1EE98E9E69}" type="parTrans" cxnId="{E094106B-6DA1-4C62-A663-520E794E58F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2055FEB-89DA-4AD2-BD09-1174A5079026}" type="sibTrans" cxnId="{E094106B-6DA1-4C62-A663-520E794E58F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7772443-66E1-42F0-8927-5577CCCAC591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Anti-Cancer Properties: Some studies suggest that the antioxidants in pineapple, including bromelain, may have anti-cancer properties</a:t>
          </a:r>
        </a:p>
      </dgm:t>
    </dgm:pt>
    <dgm:pt modelId="{9030A97D-9236-41DB-AF29-D2DA3CDD10EF}" type="parTrans" cxnId="{3FD792B4-3A45-4378-A237-38AC9C60792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658199D-B35F-4F85-B4F1-176E46E437A9}" type="sibTrans" cxnId="{3FD792B4-3A45-4378-A237-38AC9C60792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A34DC01D-B95B-4673-BD80-46BBD27F29D0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Joint Health: Anti-inflammatory properties good for osteoarthritis</a:t>
          </a:r>
          <a:endParaRPr lang="en-US" sz="1600" b="1" dirty="0">
            <a:solidFill>
              <a:schemeClr val="tx1"/>
            </a:solidFill>
          </a:endParaRPr>
        </a:p>
      </dgm:t>
    </dgm:pt>
    <dgm:pt modelId="{C2D2E84E-6A69-465C-BC91-E0854E132730}" type="parTrans" cxnId="{07516752-93CC-4C7D-A190-79CB6DF99A34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CB7D85A-D182-4174-A41D-13686D1B105A}" type="sibTrans" cxnId="{07516752-93CC-4C7D-A190-79CB6DF99A34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47900C12-CC67-4945-BE23-9B76998274C5}" type="pres">
      <dgm:prSet presAssocID="{64826D5B-FE9C-47CC-B017-633ADF563410}" presName="diagram" presStyleCnt="0">
        <dgm:presLayoutVars>
          <dgm:dir/>
          <dgm:resizeHandles val="exact"/>
        </dgm:presLayoutVars>
      </dgm:prSet>
      <dgm:spPr/>
    </dgm:pt>
    <dgm:pt modelId="{1BC92CAC-5C52-4C2F-9E29-3D829E113460}" type="pres">
      <dgm:prSet presAssocID="{C0F801D3-472B-44BC-BE73-DC523D8FC250}" presName="node" presStyleLbl="node1" presStyleIdx="0" presStyleCnt="11">
        <dgm:presLayoutVars>
          <dgm:bulletEnabled val="1"/>
        </dgm:presLayoutVars>
      </dgm:prSet>
      <dgm:spPr/>
    </dgm:pt>
    <dgm:pt modelId="{FD147304-D0AE-4D2F-8D29-997A4E5493C5}" type="pres">
      <dgm:prSet presAssocID="{53817DF5-4BF3-4669-9026-E2CEDAE4B6CA}" presName="sibTrans" presStyleCnt="0"/>
      <dgm:spPr/>
    </dgm:pt>
    <dgm:pt modelId="{30876C6E-6DCE-4893-95C6-1164B67DE683}" type="pres">
      <dgm:prSet presAssocID="{1D90C633-FBEE-4317-A306-32DA433F13A0}" presName="node" presStyleLbl="node1" presStyleIdx="1" presStyleCnt="11">
        <dgm:presLayoutVars>
          <dgm:bulletEnabled val="1"/>
        </dgm:presLayoutVars>
      </dgm:prSet>
      <dgm:spPr/>
    </dgm:pt>
    <dgm:pt modelId="{B94B880D-F66C-4422-B3E9-C2413A1612C5}" type="pres">
      <dgm:prSet presAssocID="{83BA1594-16E8-4CA2-836B-E9BA99B17DAE}" presName="sibTrans" presStyleCnt="0"/>
      <dgm:spPr/>
    </dgm:pt>
    <dgm:pt modelId="{425C4825-AD5D-43DB-B47A-F7130DFB9D6E}" type="pres">
      <dgm:prSet presAssocID="{17D5DE35-E3DB-4AF8-A6D4-4FABF482F137}" presName="node" presStyleLbl="node1" presStyleIdx="2" presStyleCnt="11" custLinFactNeighborX="-3050" custLinFactNeighborY="2179">
        <dgm:presLayoutVars>
          <dgm:bulletEnabled val="1"/>
        </dgm:presLayoutVars>
      </dgm:prSet>
      <dgm:spPr/>
    </dgm:pt>
    <dgm:pt modelId="{47FB5155-0450-48AB-95B5-C907597784CB}" type="pres">
      <dgm:prSet presAssocID="{86E2CC0B-F92A-4C3A-8FCA-6B8330955110}" presName="sibTrans" presStyleCnt="0"/>
      <dgm:spPr/>
    </dgm:pt>
    <dgm:pt modelId="{4B10A3BA-18FC-48FE-9E96-AC7A4BDB5DBC}" type="pres">
      <dgm:prSet presAssocID="{39394E14-7091-45BF-B3E4-CC3FD03ECF9A}" presName="node" presStyleLbl="node1" presStyleIdx="3" presStyleCnt="11" custLinFactNeighborX="-5222" custLinFactNeighborY="1438">
        <dgm:presLayoutVars>
          <dgm:bulletEnabled val="1"/>
        </dgm:presLayoutVars>
      </dgm:prSet>
      <dgm:spPr/>
    </dgm:pt>
    <dgm:pt modelId="{8EA65BDC-FAC6-4235-AD57-48AB5C923B7D}" type="pres">
      <dgm:prSet presAssocID="{F6F27424-CD90-4AA6-9B54-6CDD0CD07CF1}" presName="sibTrans" presStyleCnt="0"/>
      <dgm:spPr/>
    </dgm:pt>
    <dgm:pt modelId="{6F5F890B-EE1B-4262-A695-F146D1C70E68}" type="pres">
      <dgm:prSet presAssocID="{0077E6AE-7FA8-4FAB-91E9-57D612299103}" presName="node" presStyleLbl="node1" presStyleIdx="4" presStyleCnt="11">
        <dgm:presLayoutVars>
          <dgm:bulletEnabled val="1"/>
        </dgm:presLayoutVars>
      </dgm:prSet>
      <dgm:spPr/>
    </dgm:pt>
    <dgm:pt modelId="{2D11D2FE-CF9E-44B0-9FB8-556F8C0575C9}" type="pres">
      <dgm:prSet presAssocID="{E8A1F731-BADC-42B4-801F-B59D1572CCEC}" presName="sibTrans" presStyleCnt="0"/>
      <dgm:spPr/>
    </dgm:pt>
    <dgm:pt modelId="{C1525BBC-B58F-4843-9284-AF8409238A6C}" type="pres">
      <dgm:prSet presAssocID="{D5430EA1-348E-400B-99B3-FB1396FA2E43}" presName="node" presStyleLbl="node1" presStyleIdx="5" presStyleCnt="11">
        <dgm:presLayoutVars>
          <dgm:bulletEnabled val="1"/>
        </dgm:presLayoutVars>
      </dgm:prSet>
      <dgm:spPr/>
    </dgm:pt>
    <dgm:pt modelId="{5964639D-A40A-4A52-B157-BE3F0F5A940F}" type="pres">
      <dgm:prSet presAssocID="{4A21FE08-5A66-412B-B441-134FF7C94749}" presName="sibTrans" presStyleCnt="0"/>
      <dgm:spPr/>
    </dgm:pt>
    <dgm:pt modelId="{C1EE6E47-1533-4625-B1AD-A0524984CB90}" type="pres">
      <dgm:prSet presAssocID="{247ADA08-BB75-4F93-ACA6-99B25BB57188}" presName="node" presStyleLbl="node1" presStyleIdx="6" presStyleCnt="11" custLinFactNeighborX="-2614" custLinFactNeighborY="2515">
        <dgm:presLayoutVars>
          <dgm:bulletEnabled val="1"/>
        </dgm:presLayoutVars>
      </dgm:prSet>
      <dgm:spPr/>
    </dgm:pt>
    <dgm:pt modelId="{83B2246F-D221-4339-A687-2B443A00366D}" type="pres">
      <dgm:prSet presAssocID="{BBC7D884-2C70-4530-8189-CCCA8EDCA249}" presName="sibTrans" presStyleCnt="0"/>
      <dgm:spPr/>
    </dgm:pt>
    <dgm:pt modelId="{8B02DB63-8C76-47F4-B66E-1A585AEC6355}" type="pres">
      <dgm:prSet presAssocID="{B13EAAFF-7D3D-4295-914A-4E2375AF669E}" presName="node" presStyleLbl="node1" presStyleIdx="7" presStyleCnt="11" custLinFactNeighborX="-5222" custLinFactNeighborY="2515">
        <dgm:presLayoutVars>
          <dgm:bulletEnabled val="1"/>
        </dgm:presLayoutVars>
      </dgm:prSet>
      <dgm:spPr/>
    </dgm:pt>
    <dgm:pt modelId="{AE76504B-5987-4854-BFF9-E3F455D3951E}" type="pres">
      <dgm:prSet presAssocID="{19C2758C-272F-4AF4-8B7C-E434178A0C00}" presName="sibTrans" presStyleCnt="0"/>
      <dgm:spPr/>
    </dgm:pt>
    <dgm:pt modelId="{87255070-E19D-46F7-B861-B08D2EF969BD}" type="pres">
      <dgm:prSet presAssocID="{30C67670-114D-4C7A-ADFA-1C0F91DEDB69}" presName="node" presStyleLbl="node1" presStyleIdx="8" presStyleCnt="11" custScaleX="106095" custScaleY="86962">
        <dgm:presLayoutVars>
          <dgm:bulletEnabled val="1"/>
        </dgm:presLayoutVars>
      </dgm:prSet>
      <dgm:spPr/>
    </dgm:pt>
    <dgm:pt modelId="{40E2F94C-D844-4B43-90B9-23930A2EB872}" type="pres">
      <dgm:prSet presAssocID="{22055FEB-89DA-4AD2-BD09-1174A5079026}" presName="sibTrans" presStyleCnt="0"/>
      <dgm:spPr/>
    </dgm:pt>
    <dgm:pt modelId="{A5F2F6A6-1D56-4FB6-88F8-FCFD5D727614}" type="pres">
      <dgm:prSet presAssocID="{27772443-66E1-42F0-8927-5577CCCAC591}" presName="node" presStyleLbl="node1" presStyleIdx="9" presStyleCnt="11" custScaleX="109608" custScaleY="112078">
        <dgm:presLayoutVars>
          <dgm:bulletEnabled val="1"/>
        </dgm:presLayoutVars>
      </dgm:prSet>
      <dgm:spPr/>
    </dgm:pt>
    <dgm:pt modelId="{7822B91A-0214-4682-8CD3-19193BF4DCEA}" type="pres">
      <dgm:prSet presAssocID="{1658199D-B35F-4F85-B4F1-176E46E437A9}" presName="sibTrans" presStyleCnt="0"/>
      <dgm:spPr/>
    </dgm:pt>
    <dgm:pt modelId="{76D5130F-A920-46E1-8898-5023B3A24B19}" type="pres">
      <dgm:prSet presAssocID="{A34DC01D-B95B-4673-BD80-46BBD27F29D0}" presName="node" presStyleLbl="node1" presStyleIdx="10" presStyleCnt="11" custScaleY="72381" custLinFactNeighborX="-2863" custLinFactNeighborY="-1837">
        <dgm:presLayoutVars>
          <dgm:bulletEnabled val="1"/>
        </dgm:presLayoutVars>
      </dgm:prSet>
      <dgm:spPr/>
    </dgm:pt>
  </dgm:ptLst>
  <dgm:cxnLst>
    <dgm:cxn modelId="{B7F9ED18-882A-4ECA-8211-2E8D5FDAC4AA}" type="presOf" srcId="{30C67670-114D-4C7A-ADFA-1C0F91DEDB69}" destId="{87255070-E19D-46F7-B861-B08D2EF969BD}" srcOrd="0" destOrd="0" presId="urn:microsoft.com/office/officeart/2005/8/layout/default"/>
    <dgm:cxn modelId="{A45A4522-A0F0-4C0D-9514-7DDC84D0DB20}" type="presOf" srcId="{27772443-66E1-42F0-8927-5577CCCAC591}" destId="{A5F2F6A6-1D56-4FB6-88F8-FCFD5D727614}" srcOrd="0" destOrd="0" presId="urn:microsoft.com/office/officeart/2005/8/layout/default"/>
    <dgm:cxn modelId="{6F939F31-4408-42A6-B4FC-8FCC676D4732}" srcId="{64826D5B-FE9C-47CC-B017-633ADF563410}" destId="{C0F801D3-472B-44BC-BE73-DC523D8FC250}" srcOrd="0" destOrd="0" parTransId="{4AE8FA2B-5441-4929-8357-231C1E1DAC41}" sibTransId="{53817DF5-4BF3-4669-9026-E2CEDAE4B6CA}"/>
    <dgm:cxn modelId="{734FAD3C-9CDE-4BE8-A671-1A96A77642D2}" type="presOf" srcId="{1D90C633-FBEE-4317-A306-32DA433F13A0}" destId="{30876C6E-6DCE-4893-95C6-1164B67DE683}" srcOrd="0" destOrd="0" presId="urn:microsoft.com/office/officeart/2005/8/layout/default"/>
    <dgm:cxn modelId="{5EDBAA5B-711B-40BC-B177-5763FBAAAACD}" type="presOf" srcId="{C0F801D3-472B-44BC-BE73-DC523D8FC250}" destId="{1BC92CAC-5C52-4C2F-9E29-3D829E113460}" srcOrd="0" destOrd="0" presId="urn:microsoft.com/office/officeart/2005/8/layout/default"/>
    <dgm:cxn modelId="{CFFEE65B-10A2-4C61-BA59-9A9140F17B90}" srcId="{64826D5B-FE9C-47CC-B017-633ADF563410}" destId="{247ADA08-BB75-4F93-ACA6-99B25BB57188}" srcOrd="6" destOrd="0" parTransId="{2F067A66-74E7-402B-B946-E54FE46E8B67}" sibTransId="{BBC7D884-2C70-4530-8189-CCCA8EDCA249}"/>
    <dgm:cxn modelId="{11CA6464-57F7-4C5B-ACDD-2AF16B7DDF98}" srcId="{64826D5B-FE9C-47CC-B017-633ADF563410}" destId="{39394E14-7091-45BF-B3E4-CC3FD03ECF9A}" srcOrd="3" destOrd="0" parTransId="{9B049D1C-3AEE-4604-9460-CE2A95D2A621}" sibTransId="{F6F27424-CD90-4AA6-9B54-6CDD0CD07CF1}"/>
    <dgm:cxn modelId="{E094106B-6DA1-4C62-A663-520E794E58F0}" srcId="{64826D5B-FE9C-47CC-B017-633ADF563410}" destId="{30C67670-114D-4C7A-ADFA-1C0F91DEDB69}" srcOrd="8" destOrd="0" parTransId="{61D9D171-38B3-49BF-9EC6-EE1EE98E9E69}" sibTransId="{22055FEB-89DA-4AD2-BD09-1174A5079026}"/>
    <dgm:cxn modelId="{2D928050-0829-4EEE-8229-79C04762B4CA}" type="presOf" srcId="{D5430EA1-348E-400B-99B3-FB1396FA2E43}" destId="{C1525BBC-B58F-4843-9284-AF8409238A6C}" srcOrd="0" destOrd="0" presId="urn:microsoft.com/office/officeart/2005/8/layout/default"/>
    <dgm:cxn modelId="{07516752-93CC-4C7D-A190-79CB6DF99A34}" srcId="{64826D5B-FE9C-47CC-B017-633ADF563410}" destId="{A34DC01D-B95B-4673-BD80-46BBD27F29D0}" srcOrd="10" destOrd="0" parTransId="{C2D2E84E-6A69-465C-BC91-E0854E132730}" sibTransId="{1CB7D85A-D182-4174-A41D-13686D1B105A}"/>
    <dgm:cxn modelId="{92E48A74-B0F7-4281-BB3F-BCAEB8467C93}" srcId="{64826D5B-FE9C-47CC-B017-633ADF563410}" destId="{0077E6AE-7FA8-4FAB-91E9-57D612299103}" srcOrd="4" destOrd="0" parTransId="{EC77BEEA-9C53-4494-86F2-DB28BBD77991}" sibTransId="{E8A1F731-BADC-42B4-801F-B59D1572CCEC}"/>
    <dgm:cxn modelId="{3B74107A-6D93-4655-A72F-D1930EB27E6F}" srcId="{64826D5B-FE9C-47CC-B017-633ADF563410}" destId="{B13EAAFF-7D3D-4295-914A-4E2375AF669E}" srcOrd="7" destOrd="0" parTransId="{D7B7CBE0-F856-4599-B27A-A16409E0F179}" sibTransId="{19C2758C-272F-4AF4-8B7C-E434178A0C00}"/>
    <dgm:cxn modelId="{74E0628A-2E6A-4B68-A888-69208CAAF292}" srcId="{64826D5B-FE9C-47CC-B017-633ADF563410}" destId="{17D5DE35-E3DB-4AF8-A6D4-4FABF482F137}" srcOrd="2" destOrd="0" parTransId="{21780E2C-BD72-412B-9B1A-7BF9E10620DE}" sibTransId="{86E2CC0B-F92A-4C3A-8FCA-6B8330955110}"/>
    <dgm:cxn modelId="{4481E18F-8EDE-4074-BDEA-7DD75AD3F9D7}" type="presOf" srcId="{247ADA08-BB75-4F93-ACA6-99B25BB57188}" destId="{C1EE6E47-1533-4625-B1AD-A0524984CB90}" srcOrd="0" destOrd="0" presId="urn:microsoft.com/office/officeart/2005/8/layout/default"/>
    <dgm:cxn modelId="{4CC37DA6-0948-4670-AD49-2521F326DEA8}" type="presOf" srcId="{B13EAAFF-7D3D-4295-914A-4E2375AF669E}" destId="{8B02DB63-8C76-47F4-B66E-1A585AEC6355}" srcOrd="0" destOrd="0" presId="urn:microsoft.com/office/officeart/2005/8/layout/default"/>
    <dgm:cxn modelId="{3FD792B4-3A45-4378-A237-38AC9C607920}" srcId="{64826D5B-FE9C-47CC-B017-633ADF563410}" destId="{27772443-66E1-42F0-8927-5577CCCAC591}" srcOrd="9" destOrd="0" parTransId="{9030A97D-9236-41DB-AF29-D2DA3CDD10EF}" sibTransId="{1658199D-B35F-4F85-B4F1-176E46E437A9}"/>
    <dgm:cxn modelId="{6B14E8B7-F8C4-4A7E-BFB1-198359D7B499}" type="presOf" srcId="{39394E14-7091-45BF-B3E4-CC3FD03ECF9A}" destId="{4B10A3BA-18FC-48FE-9E96-AC7A4BDB5DBC}" srcOrd="0" destOrd="0" presId="urn:microsoft.com/office/officeart/2005/8/layout/default"/>
    <dgm:cxn modelId="{544496C3-017A-45A2-B5AD-9A572B25296B}" type="presOf" srcId="{17D5DE35-E3DB-4AF8-A6D4-4FABF482F137}" destId="{425C4825-AD5D-43DB-B47A-F7130DFB9D6E}" srcOrd="0" destOrd="0" presId="urn:microsoft.com/office/officeart/2005/8/layout/default"/>
    <dgm:cxn modelId="{42B67ECB-4AD7-42B9-BC00-EBE9C4110123}" srcId="{64826D5B-FE9C-47CC-B017-633ADF563410}" destId="{1D90C633-FBEE-4317-A306-32DA433F13A0}" srcOrd="1" destOrd="0" parTransId="{BEC2F6F1-B0D6-4A57-8233-B4F9CD821057}" sibTransId="{83BA1594-16E8-4CA2-836B-E9BA99B17DAE}"/>
    <dgm:cxn modelId="{8D0745CD-205D-4176-B44D-8E9199EED2DE}" type="presOf" srcId="{0077E6AE-7FA8-4FAB-91E9-57D612299103}" destId="{6F5F890B-EE1B-4262-A695-F146D1C70E68}" srcOrd="0" destOrd="0" presId="urn:microsoft.com/office/officeart/2005/8/layout/default"/>
    <dgm:cxn modelId="{FD2C61E2-32D8-4665-8383-1E7F9E34CBA8}" type="presOf" srcId="{A34DC01D-B95B-4673-BD80-46BBD27F29D0}" destId="{76D5130F-A920-46E1-8898-5023B3A24B19}" srcOrd="0" destOrd="0" presId="urn:microsoft.com/office/officeart/2005/8/layout/default"/>
    <dgm:cxn modelId="{381DF9F3-C8CA-4410-8E8F-85713B734D15}" srcId="{64826D5B-FE9C-47CC-B017-633ADF563410}" destId="{D5430EA1-348E-400B-99B3-FB1396FA2E43}" srcOrd="5" destOrd="0" parTransId="{2C00D2FE-FE43-4DA8-9E17-5364622DB032}" sibTransId="{4A21FE08-5A66-412B-B441-134FF7C94749}"/>
    <dgm:cxn modelId="{096478FD-C31A-4278-8D04-FD3FC912D9A3}" type="presOf" srcId="{64826D5B-FE9C-47CC-B017-633ADF563410}" destId="{47900C12-CC67-4945-BE23-9B76998274C5}" srcOrd="0" destOrd="0" presId="urn:microsoft.com/office/officeart/2005/8/layout/default"/>
    <dgm:cxn modelId="{4C1B8FE4-E94B-47A1-8F27-F5BBC14A1A39}" type="presParOf" srcId="{47900C12-CC67-4945-BE23-9B76998274C5}" destId="{1BC92CAC-5C52-4C2F-9E29-3D829E113460}" srcOrd="0" destOrd="0" presId="urn:microsoft.com/office/officeart/2005/8/layout/default"/>
    <dgm:cxn modelId="{E5D5F8B9-C9DE-4F96-A633-3F7A5FC13EA3}" type="presParOf" srcId="{47900C12-CC67-4945-BE23-9B76998274C5}" destId="{FD147304-D0AE-4D2F-8D29-997A4E5493C5}" srcOrd="1" destOrd="0" presId="urn:microsoft.com/office/officeart/2005/8/layout/default"/>
    <dgm:cxn modelId="{D4C72799-DD9A-4923-98E9-D166B9D9B8FB}" type="presParOf" srcId="{47900C12-CC67-4945-BE23-9B76998274C5}" destId="{30876C6E-6DCE-4893-95C6-1164B67DE683}" srcOrd="2" destOrd="0" presId="urn:microsoft.com/office/officeart/2005/8/layout/default"/>
    <dgm:cxn modelId="{A0F885EA-5FE7-4D54-8BFD-E1D2C20AD99D}" type="presParOf" srcId="{47900C12-CC67-4945-BE23-9B76998274C5}" destId="{B94B880D-F66C-4422-B3E9-C2413A1612C5}" srcOrd="3" destOrd="0" presId="urn:microsoft.com/office/officeart/2005/8/layout/default"/>
    <dgm:cxn modelId="{DA7E2500-7D5D-4A20-B5F0-01EAD8F395A0}" type="presParOf" srcId="{47900C12-CC67-4945-BE23-9B76998274C5}" destId="{425C4825-AD5D-43DB-B47A-F7130DFB9D6E}" srcOrd="4" destOrd="0" presId="urn:microsoft.com/office/officeart/2005/8/layout/default"/>
    <dgm:cxn modelId="{7149E969-75E2-4C20-9BBC-99711588B1F1}" type="presParOf" srcId="{47900C12-CC67-4945-BE23-9B76998274C5}" destId="{47FB5155-0450-48AB-95B5-C907597784CB}" srcOrd="5" destOrd="0" presId="urn:microsoft.com/office/officeart/2005/8/layout/default"/>
    <dgm:cxn modelId="{EA26372B-6F84-40C1-8604-42DA224F32D7}" type="presParOf" srcId="{47900C12-CC67-4945-BE23-9B76998274C5}" destId="{4B10A3BA-18FC-48FE-9E96-AC7A4BDB5DBC}" srcOrd="6" destOrd="0" presId="urn:microsoft.com/office/officeart/2005/8/layout/default"/>
    <dgm:cxn modelId="{D073547D-D55D-41C9-B5B0-A2B7060E6955}" type="presParOf" srcId="{47900C12-CC67-4945-BE23-9B76998274C5}" destId="{8EA65BDC-FAC6-4235-AD57-48AB5C923B7D}" srcOrd="7" destOrd="0" presId="urn:microsoft.com/office/officeart/2005/8/layout/default"/>
    <dgm:cxn modelId="{249C2811-6228-4D0F-9980-5571EAC13F86}" type="presParOf" srcId="{47900C12-CC67-4945-BE23-9B76998274C5}" destId="{6F5F890B-EE1B-4262-A695-F146D1C70E68}" srcOrd="8" destOrd="0" presId="urn:microsoft.com/office/officeart/2005/8/layout/default"/>
    <dgm:cxn modelId="{319B58CC-FA91-4A82-A2C2-34730F52A2D4}" type="presParOf" srcId="{47900C12-CC67-4945-BE23-9B76998274C5}" destId="{2D11D2FE-CF9E-44B0-9FB8-556F8C0575C9}" srcOrd="9" destOrd="0" presId="urn:microsoft.com/office/officeart/2005/8/layout/default"/>
    <dgm:cxn modelId="{7C18D063-551C-47FE-88ED-7BEFEB15669F}" type="presParOf" srcId="{47900C12-CC67-4945-BE23-9B76998274C5}" destId="{C1525BBC-B58F-4843-9284-AF8409238A6C}" srcOrd="10" destOrd="0" presId="urn:microsoft.com/office/officeart/2005/8/layout/default"/>
    <dgm:cxn modelId="{B23D1D69-BB01-4AA8-9A53-57AF805F4F0B}" type="presParOf" srcId="{47900C12-CC67-4945-BE23-9B76998274C5}" destId="{5964639D-A40A-4A52-B157-BE3F0F5A940F}" srcOrd="11" destOrd="0" presId="urn:microsoft.com/office/officeart/2005/8/layout/default"/>
    <dgm:cxn modelId="{8F2935B9-295C-4D83-9727-0CFFECB8863E}" type="presParOf" srcId="{47900C12-CC67-4945-BE23-9B76998274C5}" destId="{C1EE6E47-1533-4625-B1AD-A0524984CB90}" srcOrd="12" destOrd="0" presId="urn:microsoft.com/office/officeart/2005/8/layout/default"/>
    <dgm:cxn modelId="{2298BFA4-C0FD-4A3F-AEBA-38D0C869279B}" type="presParOf" srcId="{47900C12-CC67-4945-BE23-9B76998274C5}" destId="{83B2246F-D221-4339-A687-2B443A00366D}" srcOrd="13" destOrd="0" presId="urn:microsoft.com/office/officeart/2005/8/layout/default"/>
    <dgm:cxn modelId="{19C829CF-BE37-45C8-8D42-4DD7CA886B32}" type="presParOf" srcId="{47900C12-CC67-4945-BE23-9B76998274C5}" destId="{8B02DB63-8C76-47F4-B66E-1A585AEC6355}" srcOrd="14" destOrd="0" presId="urn:microsoft.com/office/officeart/2005/8/layout/default"/>
    <dgm:cxn modelId="{40464AC3-FA1A-459D-9125-E5816A58B53E}" type="presParOf" srcId="{47900C12-CC67-4945-BE23-9B76998274C5}" destId="{AE76504B-5987-4854-BFF9-E3F455D3951E}" srcOrd="15" destOrd="0" presId="urn:microsoft.com/office/officeart/2005/8/layout/default"/>
    <dgm:cxn modelId="{25FD7DBF-5349-41C3-ABA1-E3172DEF1FF7}" type="presParOf" srcId="{47900C12-CC67-4945-BE23-9B76998274C5}" destId="{87255070-E19D-46F7-B861-B08D2EF969BD}" srcOrd="16" destOrd="0" presId="urn:microsoft.com/office/officeart/2005/8/layout/default"/>
    <dgm:cxn modelId="{8EAED8DB-8FD9-4F42-A2CC-E2C84638DB0A}" type="presParOf" srcId="{47900C12-CC67-4945-BE23-9B76998274C5}" destId="{40E2F94C-D844-4B43-90B9-23930A2EB872}" srcOrd="17" destOrd="0" presId="urn:microsoft.com/office/officeart/2005/8/layout/default"/>
    <dgm:cxn modelId="{B7D1E2F9-A9E2-46C8-881B-7FF878590D71}" type="presParOf" srcId="{47900C12-CC67-4945-BE23-9B76998274C5}" destId="{A5F2F6A6-1D56-4FB6-88F8-FCFD5D727614}" srcOrd="18" destOrd="0" presId="urn:microsoft.com/office/officeart/2005/8/layout/default"/>
    <dgm:cxn modelId="{43DCD3AC-23B3-4569-97D9-C7BFE2C1D298}" type="presParOf" srcId="{47900C12-CC67-4945-BE23-9B76998274C5}" destId="{7822B91A-0214-4682-8CD3-19193BF4DCEA}" srcOrd="19" destOrd="0" presId="urn:microsoft.com/office/officeart/2005/8/layout/default"/>
    <dgm:cxn modelId="{766F77EB-F30A-41E7-8C52-3E7ADB4D4D0A}" type="presParOf" srcId="{47900C12-CC67-4945-BE23-9B76998274C5}" destId="{76D5130F-A920-46E1-8898-5023B3A24B19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92CAC-5C52-4C2F-9E29-3D829E113460}">
      <dsp:nvSpPr>
        <dsp:cNvPr id="0" name=""/>
        <dsp:cNvSpPr/>
      </dsp:nvSpPr>
      <dsp:spPr>
        <a:xfrm>
          <a:off x="2875" y="18657"/>
          <a:ext cx="2281407" cy="1368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Rich in Vitamins and Minerals: Vitamin C, vitamin A, potassium, and manganese. </a:t>
          </a:r>
        </a:p>
      </dsp:txBody>
      <dsp:txXfrm>
        <a:off x="2875" y="18657"/>
        <a:ext cx="2281407" cy="1368844"/>
      </dsp:txXfrm>
    </dsp:sp>
    <dsp:sp modelId="{30876C6E-6DCE-4893-95C6-1164B67DE683}">
      <dsp:nvSpPr>
        <dsp:cNvPr id="0" name=""/>
        <dsp:cNvSpPr/>
      </dsp:nvSpPr>
      <dsp:spPr>
        <a:xfrm>
          <a:off x="2512424" y="18657"/>
          <a:ext cx="2281407" cy="13688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Digestive Aid: Bromelain pineapple may aid in digestion and help prevent bloating and indigestion</a:t>
          </a:r>
        </a:p>
      </dsp:txBody>
      <dsp:txXfrm>
        <a:off x="2512424" y="18657"/>
        <a:ext cx="2281407" cy="1368844"/>
      </dsp:txXfrm>
    </dsp:sp>
    <dsp:sp modelId="{425C4825-AD5D-43DB-B47A-F7130DFB9D6E}">
      <dsp:nvSpPr>
        <dsp:cNvPr id="0" name=""/>
        <dsp:cNvSpPr/>
      </dsp:nvSpPr>
      <dsp:spPr>
        <a:xfrm>
          <a:off x="4952389" y="48485"/>
          <a:ext cx="2281407" cy="13688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Anti-Inflammatory Properties: Bromelain in pineapple has anti-inflammatory effects.</a:t>
          </a:r>
        </a:p>
      </dsp:txBody>
      <dsp:txXfrm>
        <a:off x="4952389" y="48485"/>
        <a:ext cx="2281407" cy="1368844"/>
      </dsp:txXfrm>
    </dsp:sp>
    <dsp:sp modelId="{4B10A3BA-18FC-48FE-9E96-AC7A4BDB5DBC}">
      <dsp:nvSpPr>
        <dsp:cNvPr id="0" name=""/>
        <dsp:cNvSpPr/>
      </dsp:nvSpPr>
      <dsp:spPr>
        <a:xfrm>
          <a:off x="7412385" y="38341"/>
          <a:ext cx="2281407" cy="13688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Immune System Support: The high vitamin C content in pineapple contributes to a healthy immune system. </a:t>
          </a:r>
        </a:p>
      </dsp:txBody>
      <dsp:txXfrm>
        <a:off x="7412385" y="38341"/>
        <a:ext cx="2281407" cy="1368844"/>
      </dsp:txXfrm>
    </dsp:sp>
    <dsp:sp modelId="{6F5F890B-EE1B-4262-A695-F146D1C70E68}">
      <dsp:nvSpPr>
        <dsp:cNvPr id="0" name=""/>
        <dsp:cNvSpPr/>
      </dsp:nvSpPr>
      <dsp:spPr>
        <a:xfrm>
          <a:off x="2875" y="1615643"/>
          <a:ext cx="2281407" cy="13688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Promotes Healthy Skin: Vitamin C is important for collagen synthesis. </a:t>
          </a:r>
        </a:p>
      </dsp:txBody>
      <dsp:txXfrm>
        <a:off x="2875" y="1615643"/>
        <a:ext cx="2281407" cy="1368844"/>
      </dsp:txXfrm>
    </dsp:sp>
    <dsp:sp modelId="{C1525BBC-B58F-4843-9284-AF8409238A6C}">
      <dsp:nvSpPr>
        <dsp:cNvPr id="0" name=""/>
        <dsp:cNvSpPr/>
      </dsp:nvSpPr>
      <dsp:spPr>
        <a:xfrm>
          <a:off x="2512424" y="1615643"/>
          <a:ext cx="2281407" cy="1368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Aids in Weight Management: Pineapple is low in calories and high in fiber, making it a satisfying and healthy snack. </a:t>
          </a:r>
        </a:p>
      </dsp:txBody>
      <dsp:txXfrm>
        <a:off x="2512424" y="1615643"/>
        <a:ext cx="2281407" cy="1368844"/>
      </dsp:txXfrm>
    </dsp:sp>
    <dsp:sp modelId="{C1EE6E47-1533-4625-B1AD-A0524984CB90}">
      <dsp:nvSpPr>
        <dsp:cNvPr id="0" name=""/>
        <dsp:cNvSpPr/>
      </dsp:nvSpPr>
      <dsp:spPr>
        <a:xfrm>
          <a:off x="4962336" y="1650069"/>
          <a:ext cx="2281407" cy="13688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Eye Health: Pineapple contains beta-carotene, a precursor to vitamin A, which is essential for eye health. </a:t>
          </a:r>
        </a:p>
      </dsp:txBody>
      <dsp:txXfrm>
        <a:off x="4962336" y="1650069"/>
        <a:ext cx="2281407" cy="1368844"/>
      </dsp:txXfrm>
    </dsp:sp>
    <dsp:sp modelId="{8B02DB63-8C76-47F4-B66E-1A585AEC6355}">
      <dsp:nvSpPr>
        <dsp:cNvPr id="0" name=""/>
        <dsp:cNvSpPr/>
      </dsp:nvSpPr>
      <dsp:spPr>
        <a:xfrm>
          <a:off x="7412385" y="1650069"/>
          <a:ext cx="2281407" cy="13688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Heart Health: The potassium content in pineapple may help regulate blood pressure.</a:t>
          </a:r>
        </a:p>
      </dsp:txBody>
      <dsp:txXfrm>
        <a:off x="7412385" y="1650069"/>
        <a:ext cx="2281407" cy="1368844"/>
      </dsp:txXfrm>
    </dsp:sp>
    <dsp:sp modelId="{87255070-E19D-46F7-B861-B08D2EF969BD}">
      <dsp:nvSpPr>
        <dsp:cNvPr id="0" name=""/>
        <dsp:cNvSpPr/>
      </dsp:nvSpPr>
      <dsp:spPr>
        <a:xfrm>
          <a:off x="1078525" y="3384528"/>
          <a:ext cx="2420459" cy="119037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Hydration: Pineapple contains more water content, which contributes to hydration. </a:t>
          </a:r>
        </a:p>
      </dsp:txBody>
      <dsp:txXfrm>
        <a:off x="1078525" y="3384528"/>
        <a:ext cx="2420459" cy="1190374"/>
      </dsp:txXfrm>
    </dsp:sp>
    <dsp:sp modelId="{A5F2F6A6-1D56-4FB6-88F8-FCFD5D727614}">
      <dsp:nvSpPr>
        <dsp:cNvPr id="0" name=""/>
        <dsp:cNvSpPr/>
      </dsp:nvSpPr>
      <dsp:spPr>
        <a:xfrm>
          <a:off x="3727125" y="3212628"/>
          <a:ext cx="2500605" cy="15341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Anti-Cancer Properties: Some studies suggest that the antioxidants in pineapple, including bromelain, may have anti-cancer properties</a:t>
          </a:r>
        </a:p>
      </dsp:txBody>
      <dsp:txXfrm>
        <a:off x="3727125" y="3212628"/>
        <a:ext cx="2500605" cy="1534173"/>
      </dsp:txXfrm>
    </dsp:sp>
    <dsp:sp modelId="{76D5130F-A920-46E1-8898-5023B3A24B19}">
      <dsp:nvSpPr>
        <dsp:cNvPr id="0" name=""/>
        <dsp:cNvSpPr/>
      </dsp:nvSpPr>
      <dsp:spPr>
        <a:xfrm>
          <a:off x="6390554" y="3459177"/>
          <a:ext cx="2281407" cy="9907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Joint Health: Anti-inflammatory properties good for osteoarthritis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6390554" y="3459177"/>
        <a:ext cx="2281407" cy="990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B3A8-6FB4-590C-638A-60BA2E2BE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FC121-0ABD-B58C-1285-C9DC10204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48680-82F6-36DD-096A-C3089F71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544EE-6081-AD85-AD97-C1A39FC6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A5015-661F-C5CD-D529-91305AC9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8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A67F-CA62-CF74-9453-27D750EA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D5AE1-7B7C-E8FE-341D-9AB8516AD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868B9-FDEA-10B4-8C8B-456E10D9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F7CB0-F7A7-A0B1-FC6E-09F42C9A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029BF-B4CA-4593-4421-EE967800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0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FD4562-A3FA-3611-8DAC-66113EA77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A897F-F274-D43E-02AD-B0664981E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5289B-2A31-A4EB-C43D-2F7D6DB7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7D6A4-E7B6-8A56-2E65-8947DBA5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6CC0C-3BC0-65EB-2015-C01BEE58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CE1E-FAF0-E739-7BFE-2E4BE73D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8E868-2646-F048-3CD4-B68A81A14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A5058-85EE-A9D4-0DA4-BF809521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684E5-EE97-162F-CEB4-EACF7AC5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9595A-B5B7-A708-98C9-D25E0141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0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4EB7-4C9D-1729-6C86-67CA6CB5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05E7C-F6C7-FC66-6166-1E25A441C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06C3B-B154-6B52-6FE9-E97D7419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74EB5-89F1-3B75-86CC-593894C0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58A45-54C2-4819-E4A3-D7771F79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8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F1C2-6551-4654-446A-32DECA8E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B1B39-70E5-5EAC-5F60-8EE569A7F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46B20-89A8-017D-3172-F69DA37A8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E715C-9276-9253-EAC6-D44EDB89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0CDA0-6351-21F7-B9D0-CF2DA39B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8AB15-B06B-85F5-0FE5-1270A8E0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8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FD1C-0E9A-6C41-C867-8081E59A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8E152-A55D-9FB4-2684-0579529DA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EF1D4-67A6-0C20-6DB9-9EB96B460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A3E0E-2E28-DAB9-46C2-B426159D9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4F36E1-80D9-9AA6-3B3B-6B175BE03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B0CA6-DB23-98AD-953A-2AF9298D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9F9116-C404-FF2B-AAA6-2FC3D4534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89C77-0C63-FD3F-FF2E-A6D67E30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120E-0BF7-A379-1548-82EFB553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87E27-4E85-351C-285F-CA96AC42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830A7-296E-59F5-05CE-C04AE78C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507CA-CD5D-3DAC-4C62-2632316B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0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C645-1A6C-E99B-EA8C-D5FD5CE6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1B6C2-ADA1-CCAE-018A-5CA1A4CE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E23C1-A9FA-0114-C300-2102BF4D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DF5B-5CB2-DC1D-4889-5D06D536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6B2B8-A0EC-9288-9D8E-544CA8201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D36E5-3C97-F30D-0999-8C64ECFA9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E4C6D-43AB-128F-0712-2D101729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8F500-997E-35A6-F948-8312F51F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F26F7-9536-5BDB-82B8-D51F4A87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0E97-CA06-0C36-3884-6B9462D6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B0D680-4A2A-92CB-E8D4-F1A186CC2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B0097-6EAE-186A-C57E-33EF43AC0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5456A-0B28-DFA3-44BE-D2E0D25A1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C2490-F734-03D7-15BA-7B6814B2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CC51C-962F-DF83-DB94-159734A8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8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B20EFA-0A87-F8EB-D4CA-795E652F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E3642-3AD2-5577-18AC-45C1A4C16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FBBF4-6A6F-7C26-61F7-11AB522A6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BC98A-5255-44D9-A65A-93DE118ECAA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C73B5-1F5B-96C8-0158-580411425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9C85-CD4F-0768-399F-986C02C62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20A2-B7E3-4570-B5DB-A9186BCB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D3B5B-1D03-0EF3-84F1-4E880DB0C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49" b="162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7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F63F00-4DEE-F9F5-44C0-61953EA8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566" y="1005840"/>
            <a:ext cx="728886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8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18AC4-22B9-8ABA-7E36-888D06E5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85" y="652462"/>
            <a:ext cx="8612636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3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D5B566-316B-CF2D-415D-C120CD78429B}"/>
              </a:ext>
            </a:extLst>
          </p:cNvPr>
          <p:cNvGrpSpPr/>
          <p:nvPr/>
        </p:nvGrpSpPr>
        <p:grpSpPr>
          <a:xfrm>
            <a:off x="321735" y="557189"/>
            <a:ext cx="7487988" cy="4518664"/>
            <a:chOff x="321734" y="557189"/>
            <a:chExt cx="10271819" cy="57436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883DC5-D571-50CF-408D-40A93F0C6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454" r="23696" b="-2"/>
            <a:stretch/>
          </p:blipFill>
          <p:spPr>
            <a:xfrm>
              <a:off x="321734" y="557189"/>
              <a:ext cx="4276956" cy="574361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6CA37E-4CE5-E379-EE13-D876C9CF6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622" r="11643" b="2"/>
            <a:stretch/>
          </p:blipFill>
          <p:spPr>
            <a:xfrm>
              <a:off x="4593071" y="557189"/>
              <a:ext cx="6000482" cy="5743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26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753F0-CCA3-1448-4E05-0CB94597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14" y="601735"/>
            <a:ext cx="832325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6A29B9-9522-3C29-AC61-CAF1F0EF3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24" y="914919"/>
            <a:ext cx="740664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6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9E5F03-BC31-2E78-16D0-E8C321BE6941}"/>
              </a:ext>
            </a:extLst>
          </p:cNvPr>
          <p:cNvSpPr txBox="1"/>
          <p:nvPr/>
        </p:nvSpPr>
        <p:spPr>
          <a:xfrm>
            <a:off x="631069" y="447681"/>
            <a:ext cx="7750932" cy="6153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Rich in Vitamins and Minerals: Vitamin C, vitamin A, potassium, and manganese.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Digestive Aid: Pineapple contains bromelain, an enzyme that breaks down proteins. Bromelain may aid in digestion and help prevent bloating and indigestion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Anti-Inflammatory Properties: Bromelain in pineapple has anti-inflammatory effects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Immune System Support: The high vitamin C content in pineapple contributes to a healthy immune system.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Promotes Healthy Skin: Vitamin C is important for collagen synthesis,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Aids in Weight Management: Pineapple is low in calories and high in fiber, making it a satisfying and healthy snack.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Eye Health: Pineapple contains beta-carotene, a precursor to vitamin A, which is essential for eye health.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Heart Health: The potassium content in pineapple may help regulate blood pressure.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Hydration: Pineapple contains more water content, which contributes to hydration.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Anti-Cancer Properties: Some studies suggest that the antioxidants in pineapple, including bromelain, may have anti-cancer properties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Joint Health: Anti-inflammatory properties good for osteoarthritis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7C599E9-D398-5517-D6C3-891C40599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7" r="3" b="3"/>
          <a:stretch/>
        </p:blipFill>
        <p:spPr>
          <a:xfrm>
            <a:off x="8659053" y="28576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5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6B061B-2850-86C3-77EE-E1C012D06584}"/>
              </a:ext>
            </a:extLst>
          </p:cNvPr>
          <p:cNvGrpSpPr/>
          <p:nvPr/>
        </p:nvGrpSpPr>
        <p:grpSpPr>
          <a:xfrm>
            <a:off x="1028933" y="643467"/>
            <a:ext cx="10134134" cy="5571066"/>
            <a:chOff x="1028933" y="643467"/>
            <a:chExt cx="10134134" cy="55710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FD7BDA-8F6F-C98E-ABAD-98A60E6596D8}"/>
                </a:ext>
              </a:extLst>
            </p:cNvPr>
            <p:cNvGrpSpPr/>
            <p:nvPr/>
          </p:nvGrpSpPr>
          <p:grpSpPr>
            <a:xfrm>
              <a:off x="1028933" y="643467"/>
              <a:ext cx="10134134" cy="5571066"/>
              <a:chOff x="1028933" y="643467"/>
              <a:chExt cx="10134134" cy="5571066"/>
            </a:xfrm>
          </p:grpSpPr>
          <p:pic>
            <p:nvPicPr>
              <p:cNvPr id="5" name="Picture 4" descr="A group of pineapples on a pile&#10;&#10;Description automatically generated">
                <a:extLst>
                  <a:ext uri="{FF2B5EF4-FFF2-40B4-BE49-F238E27FC236}">
                    <a16:creationId xmlns:a16="http://schemas.microsoft.com/office/drawing/2014/main" id="{E47E3FD7-93AB-DD06-10DC-AA46F503E2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781" b="16862"/>
              <a:stretch/>
            </p:blipFill>
            <p:spPr>
              <a:xfrm>
                <a:off x="1028933" y="643467"/>
                <a:ext cx="10134134" cy="5571066"/>
              </a:xfrm>
              <a:prstGeom prst="rect">
                <a:avLst/>
              </a:prstGeom>
            </p:spPr>
          </p:pic>
          <p:graphicFrame>
            <p:nvGraphicFramePr>
              <p:cNvPr id="14" name="TextBox 2">
                <a:extLst>
                  <a:ext uri="{FF2B5EF4-FFF2-40B4-BE49-F238E27FC236}">
                    <a16:creationId xmlns:a16="http://schemas.microsoft.com/office/drawing/2014/main" id="{0A0586F8-C925-6BCB-DD0F-E397C3C9BA4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5076102"/>
                  </p:ext>
                </p:extLst>
              </p:nvPr>
            </p:nvGraphicFramePr>
            <p:xfrm>
              <a:off x="1268963" y="1355421"/>
              <a:ext cx="9815804" cy="47654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4330E-71ED-36FF-E9B1-8AC94984BC48}"/>
                  </a:ext>
                </a:extLst>
              </p:cNvPr>
              <p:cNvSpPr txBox="1"/>
              <p:nvPr/>
            </p:nvSpPr>
            <p:spPr>
              <a:xfrm>
                <a:off x="3315478" y="875361"/>
                <a:ext cx="5561044" cy="400110"/>
              </a:xfrm>
              <a:prstGeom prst="rect">
                <a:avLst/>
              </a:prstGeom>
              <a:solidFill>
                <a:srgbClr val="FFFF00"/>
              </a:solidFill>
              <a:ln w="381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Eating Pineapple Fruit Brings Many Health Benefits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950F1-658A-318A-94C1-83C568D973A9}"/>
                </a:ext>
              </a:extLst>
            </p:cNvPr>
            <p:cNvSpPr txBox="1"/>
            <p:nvPr/>
          </p:nvSpPr>
          <p:spPr>
            <a:xfrm>
              <a:off x="8804988" y="5890708"/>
              <a:ext cx="21180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www.healthylife.werindia.com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075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boxes with text&#10;&#10;Description automatically generated">
            <a:extLst>
              <a:ext uri="{FF2B5EF4-FFF2-40B4-BE49-F238E27FC236}">
                <a16:creationId xmlns:a16="http://schemas.microsoft.com/office/drawing/2014/main" id="{C96F592C-EB64-B852-C750-C8509B6F1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14" y="354563"/>
            <a:ext cx="11247630" cy="618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3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0AD62-B1E1-8A55-826D-58DB990D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1" y="323850"/>
            <a:ext cx="10655236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3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3D334-FEEA-9A31-C661-D9E29805A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257" y="1047543"/>
            <a:ext cx="8367485" cy="47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DC8A56-179F-8E06-96BB-18449F747CC1}"/>
              </a:ext>
            </a:extLst>
          </p:cNvPr>
          <p:cNvGrpSpPr/>
          <p:nvPr/>
        </p:nvGrpSpPr>
        <p:grpSpPr>
          <a:xfrm>
            <a:off x="1598644" y="774103"/>
            <a:ext cx="7750629" cy="5132173"/>
            <a:chOff x="1598644" y="774103"/>
            <a:chExt cx="7750629" cy="51321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7CA9E42-B96F-CDFA-E5B8-0933BDF71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8644" y="774103"/>
              <a:ext cx="7750629" cy="51321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D8B30B-F1DF-5153-3623-D483CB9F8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5960" y="1930400"/>
              <a:ext cx="2580640" cy="2580640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52821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A660A-D996-28EC-9234-93D7B5C8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2457" y="683468"/>
            <a:ext cx="6770914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9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E8BFC-0C21-E6C8-0463-F028DE40E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356" y="484862"/>
            <a:ext cx="7321288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C8750-0FB2-15B4-A59A-5EBD2E4A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20" y="790786"/>
            <a:ext cx="726948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6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1B4BA-98E5-5A5D-424D-F5BB6E390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9" b="20365"/>
          <a:stretch/>
        </p:blipFill>
        <p:spPr>
          <a:xfrm>
            <a:off x="2296180" y="905522"/>
            <a:ext cx="8617278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EE01F-8E76-5FC2-539B-13709B744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96" y="826018"/>
            <a:ext cx="726948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8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62E1A8-1BFA-6DFD-6E9A-EAF69FB7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838200"/>
            <a:ext cx="658368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44BF8-6396-EB9E-F2F9-2724F43F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003300"/>
            <a:ext cx="72771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88177-34B2-9A2A-2C6E-BA187759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60" y="1311910"/>
            <a:ext cx="827024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88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18217</TotalTime>
  <Words>362</Words>
  <Application>Microsoft Office PowerPoint</Application>
  <PresentationFormat>Widescreen</PresentationFormat>
  <Paragraphs>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Giri Viswanathan</dc:creator>
  <cp:lastModifiedBy>Giri Viswanathan</cp:lastModifiedBy>
  <cp:revision>11</cp:revision>
  <dcterms:created xsi:type="dcterms:W3CDTF">2024-01-05T19:40:05Z</dcterms:created>
  <dcterms:modified xsi:type="dcterms:W3CDTF">2024-02-01T05:24:40Z</dcterms:modified>
</cp:coreProperties>
</file>